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89" r:id="rId2"/>
    <p:sldId id="398" r:id="rId3"/>
    <p:sldId id="371" r:id="rId4"/>
    <p:sldId id="361" r:id="rId5"/>
    <p:sldId id="366" r:id="rId6"/>
    <p:sldId id="364" r:id="rId7"/>
    <p:sldId id="352" r:id="rId8"/>
    <p:sldId id="404" r:id="rId9"/>
    <p:sldId id="38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C41D"/>
    <a:srgbClr val="EAEA00"/>
    <a:srgbClr val="DE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56" d="100"/>
          <a:sy n="56" d="100"/>
        </p:scale>
        <p:origin x="-196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notesViewPr>
    <p:cSldViewPr snapToGrid="0" snapToObjects="1">
      <p:cViewPr varScale="1">
        <p:scale>
          <a:sx n="65" d="100"/>
          <a:sy n="65" d="100"/>
        </p:scale>
        <p:origin x="-3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1F0F8-EA9B-5245-9524-C1D6510B546E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E186-568D-3C47-9873-F006C63B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4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3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5987-ED52-254F-8C76-7A92F6C324E8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E2E3-1854-4C44-9F36-C748E0795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6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1" t="9279" r="6664" b="7727"/>
          <a:stretch/>
        </p:blipFill>
        <p:spPr>
          <a:xfrm>
            <a:off x="389006" y="1107833"/>
            <a:ext cx="8754994" cy="53068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6029"/>
            <a:ext cx="8229600" cy="427880"/>
          </a:xfrm>
        </p:spPr>
        <p:txBody>
          <a:bodyPr>
            <a:normAutofit fontScale="90000"/>
          </a:bodyPr>
          <a:lstStyle/>
          <a:p>
            <a:r>
              <a:rPr lang="es-HN" sz="4000" b="1" dirty="0" smtClean="0">
                <a:solidFill>
                  <a:srgbClr val="376092"/>
                </a:solidFill>
              </a:rPr>
              <a:t>Terreno de CONSASA</a:t>
            </a:r>
            <a:endParaRPr lang="es-HN" sz="4000" dirty="0">
              <a:solidFill>
                <a:srgbClr val="37609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0796" y="582795"/>
            <a:ext cx="552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HN" dirty="0">
                <a:solidFill>
                  <a:srgbClr val="376092"/>
                </a:solidFill>
              </a:rPr>
              <a:t>Empresa desarrolladora de la </a:t>
            </a:r>
            <a:r>
              <a:rPr lang="es-HN" dirty="0" smtClean="0">
                <a:solidFill>
                  <a:srgbClr val="376092"/>
                </a:solidFill>
              </a:rPr>
              <a:t>Tierra de Ciudad Esperanza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36" y="2248293"/>
            <a:ext cx="775644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rgbClr val="376092"/>
                </a:solidFill>
              </a:rPr>
              <a:t>Ciudad Esperanza</a:t>
            </a:r>
          </a:p>
          <a:p>
            <a:pPr algn="ctr"/>
            <a:r>
              <a:rPr lang="es-ES_tradnl" sz="3200" dirty="0" smtClean="0">
                <a:solidFill>
                  <a:srgbClr val="376092"/>
                </a:solidFill>
              </a:rPr>
              <a:t>Proyecto de $ 800 millones de dólares </a:t>
            </a:r>
            <a:endParaRPr lang="es-ES_tradnl" sz="3200" dirty="0">
              <a:solidFill>
                <a:srgbClr val="37609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7978" y="3715243"/>
            <a:ext cx="766021" cy="151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23933" y="1148363"/>
            <a:ext cx="2337514" cy="26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533" t="25974" r="25930" b="4998"/>
          <a:stretch/>
        </p:blipFill>
        <p:spPr>
          <a:xfrm>
            <a:off x="5273663" y="90561"/>
            <a:ext cx="3456510" cy="23326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714" y="99942"/>
            <a:ext cx="2400615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smtClean="0">
                <a:solidFill>
                  <a:schemeClr val="bg1"/>
                </a:solidFill>
              </a:rPr>
              <a:t>Cooperación Internacional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77" y="364914"/>
            <a:ext cx="255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000" dirty="0">
                <a:latin typeface="Calibri (Body)"/>
                <a:cs typeface="Calibri (Body)"/>
              </a:rPr>
              <a:t>C</a:t>
            </a:r>
            <a:r>
              <a:rPr lang="es-ES_tradnl" sz="1000" dirty="0" smtClean="0">
                <a:latin typeface="Calibri (Body)"/>
                <a:cs typeface="Calibri (Body)"/>
              </a:rPr>
              <a:t>ordial invitación a países cooperantes, para que presenten esquemas  conducentes a mejorar los aspectos Sociales, Económicos y Ambientales. – Enviar carta de intenciones al email; </a:t>
            </a:r>
            <a:r>
              <a:rPr lang="es-ES_tradnl" sz="1000" b="1" dirty="0" smtClean="0">
                <a:latin typeface="Calibri (Body)"/>
                <a:cs typeface="Calibri (Body)"/>
              </a:rPr>
              <a:t>cooperacionce@gmail.com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502" y="1731997"/>
            <a:ext cx="2554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/>
              <a:t>Fabricantes</a:t>
            </a:r>
            <a:r>
              <a:rPr lang="es-ES_tradnl" sz="1000" b="1" dirty="0"/>
              <a:t> </a:t>
            </a:r>
            <a:r>
              <a:rPr lang="es-ES_tradnl" sz="1000" b="1" dirty="0" smtClean="0"/>
              <a:t>y </a:t>
            </a:r>
            <a:r>
              <a:rPr lang="es-ES_tradnl" sz="1000" b="1" dirty="0"/>
              <a:t>Distribuidores </a:t>
            </a:r>
            <a:r>
              <a:rPr lang="es-ES_tradnl" sz="1000" b="1" dirty="0" smtClean="0"/>
              <a:t>Materiales </a:t>
            </a:r>
            <a:r>
              <a:rPr lang="es-ES_tradnl" sz="1000" b="1" dirty="0"/>
              <a:t>de </a:t>
            </a:r>
            <a:r>
              <a:rPr lang="es-ES_tradnl" sz="1000" b="1" dirty="0" smtClean="0"/>
              <a:t>Construcción; </a:t>
            </a:r>
            <a:r>
              <a:rPr lang="es-ES_tradnl" sz="1000" dirty="0" smtClean="0"/>
              <a:t>presentar ofertas con firme </a:t>
            </a:r>
            <a:r>
              <a:rPr lang="es-ES_tradnl" sz="1000" dirty="0"/>
              <a:t>decisión de colocar </a:t>
            </a:r>
            <a:r>
              <a:rPr lang="es-ES_tradnl" sz="1000" dirty="0" smtClean="0"/>
              <a:t>un </a:t>
            </a:r>
            <a:r>
              <a:rPr lang="es-ES_tradnl" sz="1000" dirty="0"/>
              <a:t>centro de </a:t>
            </a:r>
            <a:r>
              <a:rPr lang="es-ES_tradnl" sz="1000" dirty="0" smtClean="0"/>
              <a:t>operación </a:t>
            </a:r>
            <a:r>
              <a:rPr lang="es-ES_tradnl" sz="1000" dirty="0"/>
              <a:t>en Ciudad </a:t>
            </a:r>
            <a:r>
              <a:rPr lang="es-ES_tradnl" sz="1000" dirty="0" smtClean="0"/>
              <a:t>Esperanza, además daremos empleo a los residente; </a:t>
            </a:r>
            <a:r>
              <a:rPr lang="es-ES_tradnl" sz="1000" b="1" dirty="0" smtClean="0"/>
              <a:t>materialesce@gmail.com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721" y="3112480"/>
            <a:ext cx="25322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/>
              <a:t>Atención productores, procesadores, empacadores y comercializadores de productos </a:t>
            </a:r>
            <a:r>
              <a:rPr lang="es-ES_tradnl" sz="1000" b="1" dirty="0" smtClean="0"/>
              <a:t>agrícolas; si desean </a:t>
            </a:r>
            <a:r>
              <a:rPr lang="es-ES_tradnl" sz="1000" dirty="0" smtClean="0"/>
              <a:t>comprar </a:t>
            </a:r>
            <a:r>
              <a:rPr lang="es-ES_tradnl" sz="1000" dirty="0"/>
              <a:t>o arrendar su </a:t>
            </a:r>
            <a:r>
              <a:rPr lang="es-ES_tradnl" sz="1000" dirty="0" smtClean="0"/>
              <a:t>Espacio </a:t>
            </a:r>
            <a:r>
              <a:rPr lang="es-ES_tradnl" sz="1000" dirty="0"/>
              <a:t>en el Parque Logístico </a:t>
            </a:r>
            <a:r>
              <a:rPr lang="es-ES_tradnl" sz="1000" dirty="0" smtClean="0"/>
              <a:t>agrícola, con </a:t>
            </a:r>
            <a:r>
              <a:rPr lang="es-ES_tradnl" sz="1000" dirty="0"/>
              <a:t>conexión directa al corredor </a:t>
            </a:r>
            <a:r>
              <a:rPr lang="es-ES_tradnl" sz="1000" dirty="0" smtClean="0"/>
              <a:t>logístico comunicarse </a:t>
            </a:r>
            <a:r>
              <a:rPr lang="es-ES_tradnl" sz="1000" dirty="0"/>
              <a:t>al teléfono </a:t>
            </a:r>
            <a:r>
              <a:rPr lang="es-ES_tradnl" sz="1000" dirty="0" smtClean="0"/>
              <a:t>email; agricolasce@gmail.com</a:t>
            </a:r>
            <a:endParaRPr lang="es-ES_tradnl" sz="1000" dirty="0"/>
          </a:p>
        </p:txBody>
      </p:sp>
      <p:sp>
        <p:nvSpPr>
          <p:cNvPr id="10" name="Rectangle 9"/>
          <p:cNvSpPr/>
          <p:nvPr/>
        </p:nvSpPr>
        <p:spPr>
          <a:xfrm>
            <a:off x="2780739" y="364914"/>
            <a:ext cx="23580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/>
              <a:t>Ingenieros</a:t>
            </a:r>
            <a:r>
              <a:rPr lang="es-ES_tradnl" sz="1000" b="1" dirty="0"/>
              <a:t>, </a:t>
            </a:r>
            <a:r>
              <a:rPr lang="es-ES_tradnl" sz="1000" b="1" dirty="0" smtClean="0"/>
              <a:t>Constructores</a:t>
            </a:r>
            <a:r>
              <a:rPr lang="es-ES_tradnl" sz="1000" b="1" dirty="0"/>
              <a:t> </a:t>
            </a:r>
            <a:r>
              <a:rPr lang="es-ES_tradnl" sz="1000" b="1" dirty="0" smtClean="0"/>
              <a:t>y Contratistas </a:t>
            </a:r>
            <a:r>
              <a:rPr lang="es-ES_tradnl" sz="1000" dirty="0" smtClean="0"/>
              <a:t>que </a:t>
            </a:r>
            <a:r>
              <a:rPr lang="es-ES_tradnl" sz="1000" dirty="0"/>
              <a:t>deseen participar </a:t>
            </a:r>
            <a:r>
              <a:rPr lang="es-ES_tradnl" sz="1000" dirty="0" smtClean="0"/>
              <a:t>y que cuyos </a:t>
            </a:r>
            <a:r>
              <a:rPr lang="es-ES_tradnl" sz="1000" dirty="0"/>
              <a:t>métodos constructivos </a:t>
            </a:r>
            <a:r>
              <a:rPr lang="es-ES_tradnl" sz="1000" dirty="0" smtClean="0"/>
              <a:t>generen </a:t>
            </a:r>
            <a:r>
              <a:rPr lang="es-ES_tradnl" sz="1000" dirty="0"/>
              <a:t>empleo </a:t>
            </a:r>
            <a:r>
              <a:rPr lang="es-ES_tradnl" sz="1000" dirty="0" smtClean="0"/>
              <a:t>masivo,  </a:t>
            </a:r>
            <a:r>
              <a:rPr lang="es-ES_tradnl" sz="1000" dirty="0"/>
              <a:t>Se les convoca a que presenten intensión de interés registrándose en el </a:t>
            </a:r>
            <a:r>
              <a:rPr lang="es-ES_tradnl" sz="1000" dirty="0" smtClean="0"/>
              <a:t>sitio en mail ; contratistasce@gmail.com</a:t>
            </a:r>
            <a:endParaRPr lang="es-ES_tradnl" sz="1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80738" y="1906901"/>
            <a:ext cx="2434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900" b="1" dirty="0" smtClean="0"/>
              <a:t>Nacionales </a:t>
            </a:r>
            <a:r>
              <a:rPr lang="es-ES_tradnl" sz="900" b="1" dirty="0"/>
              <a:t>e Internacionales </a:t>
            </a:r>
            <a:r>
              <a:rPr lang="es-ES_tradnl" sz="900" b="1" dirty="0" smtClean="0"/>
              <a:t>que deseen co invertir fondos limpios </a:t>
            </a:r>
            <a:r>
              <a:rPr lang="es-ES_tradnl" sz="900" dirty="0" smtClean="0"/>
              <a:t>en este proyecto de interés nacional envíen sus </a:t>
            </a:r>
            <a:r>
              <a:rPr lang="es-ES_tradnl" sz="900" dirty="0"/>
              <a:t>contactos </a:t>
            </a:r>
            <a:r>
              <a:rPr lang="es-ES_tradnl" sz="900" dirty="0" smtClean="0"/>
              <a:t>a; inversionistasce@gmail.com</a:t>
            </a:r>
            <a:endParaRPr lang="es-ES_tradnl" sz="900" dirty="0"/>
          </a:p>
        </p:txBody>
      </p:sp>
      <p:sp>
        <p:nvSpPr>
          <p:cNvPr id="12" name="Rectangle 11"/>
          <p:cNvSpPr/>
          <p:nvPr/>
        </p:nvSpPr>
        <p:spPr>
          <a:xfrm>
            <a:off x="2759245" y="2948931"/>
            <a:ext cx="24928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dirty="0"/>
              <a:t>P</a:t>
            </a:r>
            <a:r>
              <a:rPr lang="es-ES_tradnl" sz="1000" dirty="0" smtClean="0"/>
              <a:t>ara </a:t>
            </a:r>
            <a:r>
              <a:rPr lang="es-ES_tradnl" sz="1000" dirty="0"/>
              <a:t>los profesionales que deseen presentar diseños de </a:t>
            </a:r>
            <a:r>
              <a:rPr lang="es-ES_tradnl" sz="1000" b="1" dirty="0" smtClean="0"/>
              <a:t>Viviendas Sociales </a:t>
            </a:r>
            <a:r>
              <a:rPr lang="es-ES_tradnl" sz="1000" b="1" dirty="0"/>
              <a:t>E</a:t>
            </a:r>
            <a:r>
              <a:rPr lang="es-ES_tradnl" sz="1000" b="1" dirty="0" smtClean="0"/>
              <a:t>ficientes</a:t>
            </a:r>
            <a:r>
              <a:rPr lang="es-ES_tradnl" sz="1000" dirty="0" smtClean="0"/>
              <a:t>, con </a:t>
            </a:r>
            <a:r>
              <a:rPr lang="es-ES_tradnl" sz="1000" dirty="0"/>
              <a:t>materiales del país y que reduzcan la emisión de </a:t>
            </a:r>
            <a:r>
              <a:rPr lang="es-ES_tradnl" sz="1000" dirty="0" smtClean="0"/>
              <a:t>carbono; presenten </a:t>
            </a:r>
            <a:r>
              <a:rPr lang="es-ES_tradnl" sz="1000" dirty="0"/>
              <a:t>sus diseños de viviendas </a:t>
            </a:r>
            <a:r>
              <a:rPr lang="es-ES_tradnl" sz="1000" dirty="0" smtClean="0"/>
              <a:t>horizontales y verticales, </a:t>
            </a:r>
            <a:r>
              <a:rPr lang="es-ES_tradnl" sz="1000" dirty="0"/>
              <a:t>de </a:t>
            </a:r>
            <a:r>
              <a:rPr lang="es-ES_tradnl" sz="1000" dirty="0" smtClean="0"/>
              <a:t>una, </a:t>
            </a:r>
            <a:r>
              <a:rPr lang="es-ES_tradnl" sz="1000" dirty="0"/>
              <a:t>dos y tres </a:t>
            </a:r>
            <a:r>
              <a:rPr lang="es-ES_tradnl" sz="1000" dirty="0" smtClean="0"/>
              <a:t>habitaciones;  </a:t>
            </a:r>
            <a:r>
              <a:rPr lang="es-ES_tradnl" sz="1000" dirty="0"/>
              <a:t>serán evaluados por </a:t>
            </a:r>
            <a:r>
              <a:rPr lang="es-ES_tradnl" sz="1000" dirty="0" smtClean="0"/>
              <a:t>una </a:t>
            </a:r>
            <a:r>
              <a:rPr lang="es-ES_tradnl" sz="1000" dirty="0"/>
              <a:t>terna de expertos </a:t>
            </a:r>
            <a:r>
              <a:rPr lang="es-ES_tradnl" sz="1000" dirty="0" smtClean="0"/>
              <a:t>Nacionales </a:t>
            </a:r>
            <a:r>
              <a:rPr lang="es-ES_tradnl" sz="1000" dirty="0"/>
              <a:t>e </a:t>
            </a:r>
            <a:r>
              <a:rPr lang="es-ES_tradnl" sz="1000" dirty="0" smtClean="0"/>
              <a:t>Internacionales</a:t>
            </a:r>
            <a:r>
              <a:rPr lang="es-ES_tradnl" sz="1000" dirty="0"/>
              <a:t>.</a:t>
            </a:r>
          </a:p>
          <a:p>
            <a:pPr algn="just"/>
            <a:r>
              <a:rPr lang="es-ES_tradnl" sz="1000" b="1" dirty="0"/>
              <a:t>Premios: Primer lugar</a:t>
            </a:r>
            <a:r>
              <a:rPr lang="es-ES_tradnl" sz="1000" dirty="0"/>
              <a:t>: 2,500 </a:t>
            </a:r>
            <a:r>
              <a:rPr lang="es-ES_tradnl" sz="1000" dirty="0" smtClean="0"/>
              <a:t>V</a:t>
            </a:r>
            <a:r>
              <a:rPr lang="es-ES_tradnl" sz="800" dirty="0" smtClean="0"/>
              <a:t>2</a:t>
            </a:r>
            <a:r>
              <a:rPr lang="es-ES_tradnl" sz="1000" dirty="0" smtClean="0"/>
              <a:t> </a:t>
            </a:r>
            <a:r>
              <a:rPr lang="es-ES_tradnl" sz="1000" dirty="0"/>
              <a:t>de terreno en Ciudad Esperanza que podrá usar para construir y vender sus casas. </a:t>
            </a:r>
          </a:p>
          <a:p>
            <a:pPr algn="just"/>
            <a:r>
              <a:rPr lang="es-ES_tradnl" sz="1000" b="1" dirty="0"/>
              <a:t>Segundo Lugar: </a:t>
            </a:r>
            <a:r>
              <a:rPr lang="es-ES_tradnl" sz="1000" dirty="0"/>
              <a:t>mil quinientas varas de </a:t>
            </a:r>
            <a:r>
              <a:rPr lang="es-ES_tradnl" sz="1000" dirty="0" smtClean="0"/>
              <a:t>terreno, </a:t>
            </a:r>
            <a:r>
              <a:rPr lang="es-ES_tradnl" sz="1000" b="1" dirty="0"/>
              <a:t>T</a:t>
            </a:r>
            <a:r>
              <a:rPr lang="es-ES_tradnl" sz="1000" b="1" dirty="0" smtClean="0"/>
              <a:t>ercer Lugar</a:t>
            </a:r>
            <a:r>
              <a:rPr lang="es-ES_tradnl" sz="1000" dirty="0"/>
              <a:t>; mil </a:t>
            </a:r>
            <a:r>
              <a:rPr lang="es-ES_tradnl" sz="1000" dirty="0" smtClean="0"/>
              <a:t>V</a:t>
            </a:r>
            <a:r>
              <a:rPr lang="es-ES_tradnl" sz="800" dirty="0" smtClean="0"/>
              <a:t>2</a:t>
            </a:r>
            <a:r>
              <a:rPr lang="es-ES_tradnl" sz="1000" dirty="0" smtClean="0"/>
              <a:t> </a:t>
            </a:r>
            <a:r>
              <a:rPr lang="es-ES_tradnl" sz="1000" dirty="0"/>
              <a:t>de terreno, </a:t>
            </a:r>
            <a:r>
              <a:rPr lang="es-ES_tradnl" sz="1000" b="1" dirty="0" smtClean="0"/>
              <a:t>Cuarto </a:t>
            </a:r>
            <a:r>
              <a:rPr lang="es-ES_tradnl" sz="1000" b="1" dirty="0"/>
              <a:t>lugar </a:t>
            </a:r>
            <a:r>
              <a:rPr lang="es-ES_tradnl" sz="1000" dirty="0"/>
              <a:t>500 </a:t>
            </a:r>
            <a:r>
              <a:rPr lang="es-ES_tradnl" sz="1000" dirty="0" smtClean="0"/>
              <a:t>V</a:t>
            </a:r>
            <a:r>
              <a:rPr lang="es-ES_tradnl" sz="800" dirty="0" smtClean="0"/>
              <a:t>2</a:t>
            </a:r>
            <a:r>
              <a:rPr lang="es-ES_tradnl" sz="1000" dirty="0" smtClean="0"/>
              <a:t> </a:t>
            </a:r>
            <a:r>
              <a:rPr lang="es-ES_tradnl" sz="1000" dirty="0"/>
              <a:t>de </a:t>
            </a:r>
            <a:r>
              <a:rPr lang="es-ES_tradnl" sz="1000" dirty="0" smtClean="0"/>
              <a:t>terreno, </a:t>
            </a:r>
            <a:r>
              <a:rPr lang="es-ES_tradnl" sz="1000" b="1" dirty="0" smtClean="0"/>
              <a:t>Quinto Lugar </a:t>
            </a:r>
            <a:r>
              <a:rPr lang="es-ES_tradnl" sz="1000" dirty="0" smtClean="0"/>
              <a:t>200 V</a:t>
            </a:r>
            <a:r>
              <a:rPr lang="es-ES_tradnl" sz="800" dirty="0" smtClean="0"/>
              <a:t>2</a:t>
            </a:r>
            <a:r>
              <a:rPr lang="es-ES_tradnl" sz="1000" dirty="0" smtClean="0"/>
              <a:t>;  Postule al email;  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s-ES_tradnl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residente.hn@gmail.com</a:t>
            </a:r>
            <a:endParaRPr lang="es-ES_tradnl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239" y="4578522"/>
            <a:ext cx="25097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00" dirty="0"/>
              <a:t>A</a:t>
            </a:r>
            <a:r>
              <a:rPr lang="es-ES_tradnl" sz="1000" dirty="0" smtClean="0"/>
              <a:t>lianza estratégica; Parque </a:t>
            </a:r>
            <a:r>
              <a:rPr lang="es-ES_tradnl" sz="1000" dirty="0"/>
              <a:t>Logístico, Zona de Materiales de Construcción, Zona de Maquilas, Parque Solar </a:t>
            </a:r>
            <a:r>
              <a:rPr lang="es-ES_tradnl" sz="1000" dirty="0" smtClean="0"/>
              <a:t>, </a:t>
            </a:r>
            <a:r>
              <a:rPr lang="es-ES_tradnl" sz="1000" dirty="0"/>
              <a:t>Concha acústica, Zonas Comerciales, </a:t>
            </a:r>
            <a:r>
              <a:rPr lang="es-ES_tradnl" sz="1000" dirty="0" smtClean="0"/>
              <a:t>Recreativas</a:t>
            </a:r>
            <a:r>
              <a:rPr lang="es-ES_tradnl" sz="1000" dirty="0"/>
              <a:t>, </a:t>
            </a:r>
            <a:r>
              <a:rPr lang="es-ES_tradnl" sz="1000" dirty="0" smtClean="0"/>
              <a:t>Clúster </a:t>
            </a:r>
            <a:r>
              <a:rPr lang="es-ES_tradnl" sz="1000" dirty="0"/>
              <a:t>y Circuitos de </a:t>
            </a:r>
            <a:r>
              <a:rPr lang="es-ES_tradnl" sz="1000" dirty="0" smtClean="0"/>
              <a:t>Viviendas. La alianza es para generar 15,000 empleos con MACROLOTES en </a:t>
            </a:r>
            <a:r>
              <a:rPr lang="es-ES_tradnl" sz="1000" b="1" dirty="0"/>
              <a:t>F</a:t>
            </a:r>
            <a:r>
              <a:rPr lang="es-ES_tradnl" sz="1000" b="1" dirty="0" smtClean="0"/>
              <a:t>ideicomiso</a:t>
            </a:r>
            <a:r>
              <a:rPr lang="es-ES_tradnl" sz="1000" dirty="0" smtClean="0"/>
              <a:t>; desarrolladoresce@gmail.com</a:t>
            </a:r>
            <a:endParaRPr lang="es-ES_tradnl" sz="10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2093" y="1518402"/>
            <a:ext cx="2408349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Empresas de Materiales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9639" y="2846155"/>
            <a:ext cx="2408349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Productores Agrícolas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38719" y="90561"/>
            <a:ext cx="2300088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Contratistas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38719" y="1653757"/>
            <a:ext cx="2300088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Inversionistas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838719" y="2673660"/>
            <a:ext cx="2300088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Concurso de Diseños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6286" y="6489599"/>
            <a:ext cx="85973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400" b="1" dirty="0"/>
              <a:t>I</a:t>
            </a:r>
            <a:r>
              <a:rPr lang="es-ES_tradnl" sz="1400" b="1" dirty="0" smtClean="0"/>
              <a:t>niciamos reservas,  Interesados entrar a </a:t>
            </a:r>
            <a:r>
              <a:rPr lang="es-ES_tradnl" sz="1400" b="1" dirty="0"/>
              <a:t>F</a:t>
            </a:r>
            <a:r>
              <a:rPr lang="es-ES_tradnl" sz="1400" b="1" dirty="0" smtClean="0"/>
              <a:t>acebook “Ciudad Esperanza” o al 2213 8262 y 22 13 82 63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6634" t="45451" r="22914" b="26566"/>
          <a:stretch/>
        </p:blipFill>
        <p:spPr>
          <a:xfrm>
            <a:off x="4253682" y="5384254"/>
            <a:ext cx="841504" cy="363819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268723" y="4907046"/>
            <a:ext cx="3461443" cy="7862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_tradnl" sz="1050" b="1" dirty="0">
                <a:solidFill>
                  <a:schemeClr val="bg1">
                    <a:lumMod val="95000"/>
                  </a:schemeClr>
                </a:solidFill>
              </a:rPr>
              <a:t>Se han proyectado en 8 años; 20,000 Viviendas, Parques, Zonas de Ciclistas, Centro Comercial, Hospitales, Módulos Deportivos, Multi-canchas, Estaciones de Policía y Centros Educativos, entre otros.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8651" y="2433574"/>
            <a:ext cx="3576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200" dirty="0" smtClean="0"/>
              <a:t>El presidente </a:t>
            </a:r>
            <a:r>
              <a:rPr lang="es-ES_tradnl" sz="1200" b="1" dirty="0" smtClean="0"/>
              <a:t>Juan Orlando Hernández en su plan para reactivar la economía del país y generar empleo, </a:t>
            </a:r>
            <a:r>
              <a:rPr lang="es-ES_tradnl" sz="1200" dirty="0" smtClean="0"/>
              <a:t>pone a la disposición fondos al </a:t>
            </a:r>
            <a:r>
              <a:rPr lang="es-ES_tradnl" sz="1200" dirty="0"/>
              <a:t>S</a:t>
            </a:r>
            <a:r>
              <a:rPr lang="es-ES_tradnl" sz="1200" dirty="0" smtClean="0"/>
              <a:t>ector Vivienda y por ser un </a:t>
            </a:r>
            <a:r>
              <a:rPr lang="es-ES_tradnl" sz="1200" b="1" dirty="0" smtClean="0"/>
              <a:t>Desarrollo Urbano Integral Sustentable;</a:t>
            </a:r>
            <a:r>
              <a:rPr lang="es-ES_tradnl" sz="1200" dirty="0" smtClean="0"/>
              <a:t> El presidente </a:t>
            </a:r>
            <a:r>
              <a:rPr lang="es-ES_tradnl" sz="1200" b="1" dirty="0" smtClean="0"/>
              <a:t>JOH</a:t>
            </a:r>
            <a:r>
              <a:rPr lang="es-ES_tradnl" sz="1200" dirty="0" smtClean="0"/>
              <a:t> anunció apoyo del Gobierno a </a:t>
            </a:r>
            <a:r>
              <a:rPr lang="es-ES_tradnl" sz="1200" b="1" dirty="0" smtClean="0"/>
              <a:t>City of Hope</a:t>
            </a:r>
            <a:r>
              <a:rPr lang="es-ES_tradnl" sz="1200" dirty="0" smtClean="0"/>
              <a:t>/ </a:t>
            </a:r>
            <a:r>
              <a:rPr lang="es-ES_tradnl" sz="1200" b="1" dirty="0" smtClean="0"/>
              <a:t>Ciudad Esperanza</a:t>
            </a:r>
            <a:r>
              <a:rPr lang="es-ES_tradnl" sz="1200" dirty="0" smtClean="0"/>
              <a:t>, dándole impulso a la zona de Empleo, mediante los fondos </a:t>
            </a:r>
            <a:r>
              <a:rPr lang="es-ES_tradnl" sz="1200" b="1" dirty="0" smtClean="0"/>
              <a:t>FIRSA.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8502" y="5837950"/>
            <a:ext cx="8597337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1000" b="1" dirty="0" smtClean="0">
                <a:solidFill>
                  <a:srgbClr val="F2F2F2"/>
                </a:solidFill>
              </a:rPr>
              <a:t>Pasantías de Medio Tiempo: </a:t>
            </a:r>
            <a:r>
              <a:rPr lang="es-ES_tradnl" sz="1000" dirty="0" smtClean="0">
                <a:solidFill>
                  <a:srgbClr val="F2F2F2"/>
                </a:solidFill>
              </a:rPr>
              <a:t>Alumnos universitarios de ultimo año o graduados; que sean altamente </a:t>
            </a:r>
            <a:r>
              <a:rPr lang="es-ES_tradnl" sz="1000" dirty="0">
                <a:solidFill>
                  <a:srgbClr val="F2F2F2"/>
                </a:solidFill>
              </a:rPr>
              <a:t>energéticos, creativos, </a:t>
            </a:r>
            <a:r>
              <a:rPr lang="es-ES_tradnl" sz="1000" dirty="0" smtClean="0">
                <a:solidFill>
                  <a:srgbClr val="F2F2F2"/>
                </a:solidFill>
              </a:rPr>
              <a:t>optimistas </a:t>
            </a:r>
            <a:r>
              <a:rPr lang="es-ES_tradnl" sz="1000" dirty="0">
                <a:solidFill>
                  <a:srgbClr val="F2F2F2"/>
                </a:solidFill>
              </a:rPr>
              <a:t>y </a:t>
            </a:r>
            <a:r>
              <a:rPr lang="es-ES_tradnl" sz="1000" dirty="0" smtClean="0">
                <a:solidFill>
                  <a:srgbClr val="F2F2F2"/>
                </a:solidFill>
              </a:rPr>
              <a:t>perseverantes; se invitan para realizar proyectos ligados </a:t>
            </a:r>
            <a:r>
              <a:rPr lang="es-ES_tradnl" sz="1000" dirty="0">
                <a:solidFill>
                  <a:srgbClr val="F2F2F2"/>
                </a:solidFill>
              </a:rPr>
              <a:t>al plan estratégico de </a:t>
            </a:r>
            <a:r>
              <a:rPr lang="es-ES_tradnl" sz="1000" b="1" dirty="0" smtClean="0">
                <a:solidFill>
                  <a:srgbClr val="F2F2F2"/>
                </a:solidFill>
              </a:rPr>
              <a:t>City of Hope/ Ciudad Esperanza</a:t>
            </a:r>
            <a:r>
              <a:rPr lang="es-ES_tradnl" sz="1000" dirty="0">
                <a:solidFill>
                  <a:srgbClr val="F2F2F2"/>
                </a:solidFill>
              </a:rPr>
              <a:t>.</a:t>
            </a:r>
            <a:r>
              <a:rPr lang="es-ES_tradnl" sz="1000" dirty="0" smtClean="0">
                <a:solidFill>
                  <a:srgbClr val="F2F2F2"/>
                </a:solidFill>
              </a:rPr>
              <a:t> En áreas </a:t>
            </a:r>
            <a:r>
              <a:rPr lang="es-ES_tradnl" sz="1000" dirty="0">
                <a:solidFill>
                  <a:srgbClr val="F2F2F2"/>
                </a:solidFill>
              </a:rPr>
              <a:t>de  Arquitectura e Ingeniería; Ambiental, </a:t>
            </a:r>
            <a:r>
              <a:rPr lang="es-ES_tradnl" sz="1000" dirty="0" smtClean="0">
                <a:solidFill>
                  <a:srgbClr val="F2F2F2"/>
                </a:solidFill>
              </a:rPr>
              <a:t>Civil</a:t>
            </a:r>
            <a:r>
              <a:rPr lang="es-ES_tradnl" sz="1000" dirty="0">
                <a:solidFill>
                  <a:srgbClr val="F2F2F2"/>
                </a:solidFill>
              </a:rPr>
              <a:t>, </a:t>
            </a:r>
            <a:r>
              <a:rPr lang="es-ES_tradnl" sz="1000" dirty="0" smtClean="0">
                <a:solidFill>
                  <a:srgbClr val="F2F2F2"/>
                </a:solidFill>
              </a:rPr>
              <a:t>Eléctrica e industrial, de Mercadeo </a:t>
            </a:r>
            <a:r>
              <a:rPr lang="es-ES_tradnl" sz="1000" dirty="0">
                <a:solidFill>
                  <a:srgbClr val="F2F2F2"/>
                </a:solidFill>
              </a:rPr>
              <a:t>y Comercialización, </a:t>
            </a:r>
            <a:r>
              <a:rPr lang="es-ES_tradnl" sz="1000" dirty="0" smtClean="0">
                <a:solidFill>
                  <a:srgbClr val="F2F2F2"/>
                </a:solidFill>
              </a:rPr>
              <a:t>de </a:t>
            </a:r>
            <a:r>
              <a:rPr lang="es-ES_tradnl" sz="1000" b="1" dirty="0" smtClean="0">
                <a:solidFill>
                  <a:srgbClr val="F2F2F2"/>
                </a:solidFill>
              </a:rPr>
              <a:t>Sistemas </a:t>
            </a:r>
            <a:r>
              <a:rPr lang="es-ES_tradnl" sz="1000" b="1" dirty="0">
                <a:solidFill>
                  <a:srgbClr val="F2F2F2"/>
                </a:solidFill>
              </a:rPr>
              <a:t>informáticos</a:t>
            </a:r>
            <a:r>
              <a:rPr lang="es-ES_tradnl" sz="1000" b="1" dirty="0" smtClean="0">
                <a:solidFill>
                  <a:srgbClr val="F2F2F2"/>
                </a:solidFill>
              </a:rPr>
              <a:t>, Comercio Electrónico y Redes Sociales</a:t>
            </a:r>
            <a:r>
              <a:rPr lang="es-ES_tradnl" sz="1000" dirty="0" smtClean="0">
                <a:solidFill>
                  <a:srgbClr val="F2F2F2"/>
                </a:solidFill>
              </a:rPr>
              <a:t>; interesados llenar </a:t>
            </a:r>
            <a:r>
              <a:rPr lang="es-ES_tradnl" sz="1000" dirty="0">
                <a:solidFill>
                  <a:srgbClr val="F2F2F2"/>
                </a:solidFill>
              </a:rPr>
              <a:t>el siguiente </a:t>
            </a:r>
            <a:r>
              <a:rPr lang="es-ES_tradnl" sz="1000" dirty="0" smtClean="0">
                <a:solidFill>
                  <a:srgbClr val="F2F2F2"/>
                </a:solidFill>
              </a:rPr>
              <a:t>formulario; link en línea en email presidente.hn@gmail.com </a:t>
            </a:r>
            <a:endParaRPr lang="es-ES_tradnl" sz="1000" dirty="0">
              <a:solidFill>
                <a:srgbClr val="F2F2F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21823" y="3779430"/>
            <a:ext cx="35729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b="1" dirty="0" smtClean="0"/>
              <a:t>Ciudad </a:t>
            </a:r>
            <a:r>
              <a:rPr lang="es-ES_tradnl" sz="1100" b="1" dirty="0"/>
              <a:t>Esperanza </a:t>
            </a:r>
            <a:r>
              <a:rPr lang="es-ES_tradnl" sz="1100" dirty="0"/>
              <a:t>es una Alianza Privada de Consorcios formado por miembros de la </a:t>
            </a:r>
            <a:r>
              <a:rPr lang="es-ES_tradnl" sz="1100" b="1" dirty="0"/>
              <a:t>Cámara Hondureña de la Industria de la Construcción,  ASUPROVIH</a:t>
            </a:r>
            <a:r>
              <a:rPr lang="es-ES_tradnl" sz="1100" dirty="0"/>
              <a:t> y </a:t>
            </a:r>
            <a:r>
              <a:rPr lang="es-ES_tradnl" sz="1100" b="1" dirty="0"/>
              <a:t>Cámara de Consultores</a:t>
            </a:r>
            <a:r>
              <a:rPr lang="es-ES_tradnl" sz="1100" dirty="0"/>
              <a:t>.- </a:t>
            </a:r>
            <a:r>
              <a:rPr lang="es-ES_tradnl" sz="1100" dirty="0" smtClean="0"/>
              <a:t>El Megaproyecto de beneficio social, también cuenta </a:t>
            </a:r>
            <a:r>
              <a:rPr lang="es-ES_tradnl" sz="1100" dirty="0"/>
              <a:t>con el apoyo de la Corporación Municipal del Distrito Central presidida por el Alcalde </a:t>
            </a:r>
            <a:r>
              <a:rPr lang="es-ES_tradnl" sz="1100" b="1" dirty="0"/>
              <a:t>Nasry Asfura.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19639" y="4304938"/>
            <a:ext cx="2385895" cy="275271"/>
          </a:xfrm>
          <a:prstGeom prst="rect">
            <a:avLst/>
          </a:prstGeom>
          <a:solidFill>
            <a:srgbClr val="17375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400" b="1" dirty="0" smtClean="0">
                <a:solidFill>
                  <a:schemeClr val="bg1"/>
                </a:solidFill>
              </a:rPr>
              <a:t>Desarrolladores  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1" grpId="0" animBg="1"/>
      <p:bldP spid="22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3683" y="5437254"/>
            <a:ext cx="5942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dirty="0" smtClean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Ciudad</a:t>
            </a:r>
            <a:r>
              <a:rPr lang="es-ES_tradnl" sz="5400" dirty="0" smtClean="0">
                <a:solidFill>
                  <a:schemeClr val="accent3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ES_tradnl" sz="5400" b="1" dirty="0" smtClean="0">
                <a:solidFill>
                  <a:schemeClr val="accent1">
                    <a:lumMod val="75000"/>
                  </a:schemeClr>
                </a:solidFill>
                <a:latin typeface="Avenir Heavy"/>
                <a:cs typeface="Avenir Heavy"/>
              </a:rPr>
              <a:t>Esperanza</a:t>
            </a:r>
            <a:endParaRPr lang="es-ES_tradnl" sz="5400" b="1" dirty="0">
              <a:solidFill>
                <a:schemeClr val="accent1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2" name="Picture 1" descr="este es el mejor 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4" b="-1"/>
          <a:stretch/>
        </p:blipFill>
        <p:spPr>
          <a:xfrm>
            <a:off x="0" y="0"/>
            <a:ext cx="9144000" cy="5178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9">
        <p:fade/>
      </p:transition>
    </mc:Choice>
    <mc:Fallback xmlns="">
      <p:transition xmlns:p14="http://schemas.microsoft.com/office/powerpoint/2010/main" spd="med" advTm="7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980" y="451105"/>
            <a:ext cx="6711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Componentes</a:t>
            </a:r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ES_tradnl" sz="4000" b="1" dirty="0" smtClean="0">
                <a:solidFill>
                  <a:schemeClr val="accent1">
                    <a:lumMod val="75000"/>
                  </a:schemeClr>
                </a:solidFill>
                <a:latin typeface="Avenir Heavy"/>
                <a:cs typeface="Avenir Heavy"/>
              </a:rPr>
              <a:t>Fideicomiso? </a:t>
            </a:r>
            <a:endParaRPr lang="es-ES_tradnl" sz="4000" b="1" dirty="0">
              <a:solidFill>
                <a:schemeClr val="accent1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323" y="1283526"/>
            <a:ext cx="86884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Garantía:</a:t>
            </a:r>
          </a:p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Que es la garantía que se le dará al socio aliado para que obtenga el préstamos con la banca, estos prestamos son los llamados interinos o de Construcción.- Es de recordar que necesitara solo  dos millones de lempiras por cada 300 casas a construir ya que CONSASA le dará  una cartera de clientes que generaran el resto de la garantía del proyecto.</a:t>
            </a:r>
          </a:p>
          <a:p>
            <a:pPr algn="just"/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Manejo de Crédito:</a:t>
            </a:r>
          </a:p>
          <a:p>
            <a:pPr algn="just"/>
            <a:r>
              <a:rPr lang="es-ES_tradnl" sz="1600" dirty="0" smtClean="0">
                <a:solidFill>
                  <a:schemeClr val="tx2">
                    <a:lumMod val="75000"/>
                  </a:schemeClr>
                </a:solidFill>
              </a:rPr>
              <a:t>EL manejo de crédito prácticamente consiste en recibir los redescuentos de los créditos de cada cliente que pueden ser prestamos gestionados por los clientes en el mismo banco o prestamos gestionados en otra entidad financiera, usando estos fondos en el fideicomiso para inyectar a la construcción y operación del proyecto de acuerdo a lo pactado por CONSASA y el Aliado.</a:t>
            </a:r>
          </a:p>
          <a:p>
            <a:pPr algn="just"/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es-ES_tradnl" sz="2400" b="1" dirty="0" smtClean="0">
                <a:solidFill>
                  <a:schemeClr val="tx2">
                    <a:lumMod val="75000"/>
                  </a:schemeClr>
                </a:solidFill>
              </a:rPr>
              <a:t>Administración de Flujos:</a:t>
            </a:r>
          </a:p>
          <a:p>
            <a:pPr algn="just"/>
            <a:r>
              <a:rPr lang="es-ES_tradnl" dirty="0" smtClean="0">
                <a:solidFill>
                  <a:schemeClr val="tx2">
                    <a:lumMod val="75000"/>
                  </a:schemeClr>
                </a:solidFill>
              </a:rPr>
              <a:t>Es una extensión de las anteriores y consiste en la labor de pago de todos los egresos que tenga la operación del fideicomiso de la parcela que se esta trabajando/gestionando, pagos de planillas de la constructora, de proveedores , permisos, etc. todo se pagara por medio del fideicomiso, ninguna de las alianzas usara chequera, todos los fondos se depositaran en el fideicomiso y egresaran del mismo.</a:t>
            </a:r>
          </a:p>
        </p:txBody>
      </p:sp>
    </p:spTree>
    <p:extLst>
      <p:ext uri="{BB962C8B-B14F-4D97-AF65-F5344CB8AC3E}">
        <p14:creationId xmlns:p14="http://schemas.microsoft.com/office/powerpoint/2010/main" val="3274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749" y="1546630"/>
            <a:ext cx="864096" cy="673586"/>
          </a:xfrm>
          <a:prstGeom prst="rect">
            <a:avLst/>
          </a:prstGeom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258129" y="2481250"/>
            <a:ext cx="2375275" cy="3117588"/>
          </a:xfrm>
          <a:prstGeom prst="rect">
            <a:avLst/>
          </a:prstGeom>
          <a:noFill/>
          <a:ln w="635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3276" tIns="41783" rIns="43276" bIns="41783"/>
          <a:lstStyle>
            <a:lvl1pPr defTabSz="8588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588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588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588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588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588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s-ES_tradnl" sz="1700" b="1" dirty="0">
              <a:solidFill>
                <a:srgbClr val="000066"/>
              </a:solidFill>
              <a:latin typeface="Arial Narrow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406147" y="3519261"/>
            <a:ext cx="2101850" cy="87716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spAutoFit/>
          </a:bodyPr>
          <a:lstStyle>
            <a:lvl1pPr marL="92075" indent="-92075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None/>
            </a:pPr>
            <a:r>
              <a:rPr lang="es-ES_tradnl" sz="1200" b="1" dirty="0">
                <a:solidFill>
                  <a:srgbClr val="E46C0A"/>
                </a:solidFill>
                <a:latin typeface="Arial"/>
                <a:cs typeface="Arial"/>
              </a:rPr>
              <a:t>Cuenta ingresos</a:t>
            </a:r>
            <a:endParaRPr lang="es-ES_tradnl" sz="1200" dirty="0">
              <a:solidFill>
                <a:srgbClr val="E46C0A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Cuotas Iniciales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Desembolsos de Créditos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chemeClr val="bg1"/>
                </a:solidFill>
                <a:latin typeface="Arial"/>
                <a:cs typeface="Arial"/>
              </a:rPr>
              <a:t>Ventas Contado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396740" y="2759305"/>
            <a:ext cx="2101850" cy="68326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spAutoFit/>
          </a:bodyPr>
          <a:lstStyle>
            <a:lvl1pPr marL="184150" indent="-1841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None/>
            </a:pPr>
            <a:r>
              <a:rPr lang="es-ES_tradnl" sz="1200" b="1" dirty="0">
                <a:solidFill>
                  <a:srgbClr val="E46C0A"/>
                </a:solidFill>
                <a:latin typeface="Arial"/>
                <a:cs typeface="Arial"/>
              </a:rPr>
              <a:t>Cuenta Garantía</a:t>
            </a:r>
            <a:endParaRPr lang="es-ES_tradnl" sz="1200" dirty="0">
              <a:solidFill>
                <a:srgbClr val="E46C0A"/>
              </a:solidFill>
              <a:latin typeface="Arial"/>
              <a:cs typeface="Arial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Proyecto Autorizado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Terreno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406147" y="4492527"/>
            <a:ext cx="2101850" cy="103105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>
            <a:spAutoFit/>
          </a:bodyPr>
          <a:lstStyle>
            <a:lvl1pPr marL="92075" indent="-92075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None/>
            </a:pPr>
            <a:r>
              <a:rPr lang="es-ES_tradnl" sz="1200" b="1" dirty="0">
                <a:solidFill>
                  <a:srgbClr val="E46C0A"/>
                </a:solidFill>
                <a:latin typeface="Arial"/>
                <a:cs typeface="Arial"/>
              </a:rPr>
              <a:t>Cuenta Pagadora</a:t>
            </a:r>
            <a:endParaRPr lang="es-ES_tradnl" sz="1200" dirty="0">
              <a:solidFill>
                <a:srgbClr val="E46C0A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Construcción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Gastos Financieros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Proveedores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FFFFFF"/>
                </a:solidFill>
                <a:latin typeface="Arial"/>
                <a:cs typeface="Arial"/>
              </a:rPr>
              <a:t>Otros Gastos Proyecto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075574" y="2189491"/>
            <a:ext cx="1872208" cy="39395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>
                <a:solidFill>
                  <a:srgbClr val="0D0D0D"/>
                </a:solidFill>
                <a:latin typeface="Arial"/>
                <a:cs typeface="Arial"/>
              </a:rPr>
              <a:t>Desembolsos de Créditos clientes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286654" y="4530712"/>
            <a:ext cx="2249316" cy="41856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 smtClean="0">
                <a:solidFill>
                  <a:srgbClr val="0D0D0D"/>
                </a:solidFill>
                <a:latin typeface="Arial"/>
                <a:cs typeface="Arial"/>
              </a:rPr>
              <a:t>CONSASA invierte Tierra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 smtClean="0">
                <a:solidFill>
                  <a:srgbClr val="0D0D0D"/>
                </a:solidFill>
                <a:latin typeface="Arial"/>
                <a:cs typeface="Arial"/>
              </a:rPr>
              <a:t>La Tierra sirve de Garantía</a:t>
            </a:r>
            <a:endParaRPr lang="es-ES_tradnl" sz="1200" b="1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007811" y="2114801"/>
            <a:ext cx="1787651" cy="41856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Bonos </a:t>
            </a:r>
            <a:r>
              <a:rPr lang="es-ES_tradn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Gobierno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Prestamos interinos </a:t>
            </a:r>
            <a:endParaRPr lang="es-ES_tradnl" sz="12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79015" y="5903438"/>
            <a:ext cx="2056955" cy="621699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 smtClean="0">
                <a:solidFill>
                  <a:srgbClr val="0D0D0D"/>
                </a:solidFill>
                <a:latin typeface="Arial"/>
                <a:cs typeface="Arial"/>
              </a:rPr>
              <a:t>CONSASA</a:t>
            </a: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 Comercializa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Pone los clientes que son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Garantía para el proyecto</a:t>
            </a:r>
            <a:endParaRPr lang="es-ES_tradnl" sz="1200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6661795" y="5138858"/>
            <a:ext cx="2212021" cy="938708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>
                <a:solidFill>
                  <a:srgbClr val="0D0D0D"/>
                </a:solidFill>
                <a:latin typeface="Arial"/>
                <a:cs typeface="Arial"/>
              </a:rPr>
              <a:t>Proveedores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</a:pPr>
            <a:r>
              <a:rPr lang="es-ES_tradnl" sz="1200" b="1" dirty="0">
                <a:solidFill>
                  <a:srgbClr val="0D0D0D"/>
                </a:solidFill>
                <a:latin typeface="Arial"/>
                <a:cs typeface="Arial"/>
              </a:rPr>
              <a:t>    </a:t>
            </a:r>
            <a:r>
              <a:rPr lang="es-ES_tradnl" sz="1200" b="1" dirty="0" smtClean="0">
                <a:solidFill>
                  <a:srgbClr val="0D0D0D"/>
                </a:solidFill>
                <a:latin typeface="Arial"/>
                <a:cs typeface="Arial"/>
              </a:rPr>
              <a:t>Materiales firma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Para proveer en casi todo el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Proyecto y recibe su pago del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Fidecomiso </a:t>
            </a:r>
            <a:endParaRPr lang="es-ES_tradnl" sz="1200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423118" y="3534875"/>
            <a:ext cx="2287788" cy="112337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El </a:t>
            </a:r>
            <a:r>
              <a:rPr lang="es-ES_tradnl" sz="1200" b="1" dirty="0" smtClean="0">
                <a:solidFill>
                  <a:srgbClr val="0D0D0D"/>
                </a:solidFill>
                <a:latin typeface="Arial"/>
                <a:cs typeface="Arial"/>
              </a:rPr>
              <a:t>Constructor</a:t>
            </a: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 pone su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Trabajo y un pequeño capital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De 1.6% del Precio de Venta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Del Proyecto.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Ejecuta la obra de acuerdo a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Lineamientos de CONSASA</a:t>
            </a:r>
            <a:endParaRPr lang="es-ES_tradnl" sz="1200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cxnSp>
        <p:nvCxnSpPr>
          <p:cNvPr id="42" name="Conector recto 41"/>
          <p:cNvCxnSpPr/>
          <p:nvPr/>
        </p:nvCxnSpPr>
        <p:spPr>
          <a:xfrm>
            <a:off x="2075574" y="5729418"/>
            <a:ext cx="720080" cy="0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5905128" y="3728549"/>
            <a:ext cx="404806" cy="0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3153260" y="1414939"/>
            <a:ext cx="648072" cy="0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n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6" y="2189491"/>
            <a:ext cx="936104" cy="792088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479641" y="2936647"/>
            <a:ext cx="2133899" cy="569377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b="1" dirty="0" smtClean="0">
                <a:solidFill>
                  <a:srgbClr val="0D0D0D"/>
                </a:solidFill>
                <a:latin typeface="Arial"/>
                <a:cs typeface="Arial"/>
              </a:rPr>
              <a:t>CONSASA</a:t>
            </a: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 Conceptualiza,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Organiza, Planifica 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FF6600"/>
              </a:buClr>
              <a:buSzPct val="85000"/>
              <a:buFont typeface="Webdings" charset="0"/>
              <a:buChar char="4"/>
            </a:pPr>
            <a:r>
              <a:rPr lang="es-ES_tradnl" sz="1200" dirty="0" smtClean="0">
                <a:solidFill>
                  <a:srgbClr val="0D0D0D"/>
                </a:solidFill>
                <a:latin typeface="Arial"/>
                <a:cs typeface="Arial"/>
              </a:rPr>
              <a:t>Maneja el Proyecto</a:t>
            </a:r>
            <a:endParaRPr lang="es-ES_tradnl" sz="1200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cxnSp>
        <p:nvCxnSpPr>
          <p:cNvPr id="63" name="Conector recto 62"/>
          <p:cNvCxnSpPr/>
          <p:nvPr/>
        </p:nvCxnSpPr>
        <p:spPr>
          <a:xfrm>
            <a:off x="5142940" y="1399951"/>
            <a:ext cx="648072" cy="0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6195868" y="5465855"/>
            <a:ext cx="227250" cy="0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>
            <a:off x="2087774" y="4096562"/>
            <a:ext cx="720080" cy="0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V="1">
            <a:off x="5331772" y="1505415"/>
            <a:ext cx="0" cy="432048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flipV="1">
            <a:off x="3531572" y="1505415"/>
            <a:ext cx="0" cy="432048"/>
          </a:xfrm>
          <a:prstGeom prst="line">
            <a:avLst/>
          </a:prstGeom>
          <a:ln>
            <a:solidFill>
              <a:srgbClr val="C6D9F1"/>
            </a:solidFill>
            <a:headEnd type="triangle" w="lg"/>
            <a:tailEnd type="triangle" w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CuadroTexto 72"/>
          <p:cNvSpPr txBox="1"/>
          <p:nvPr/>
        </p:nvSpPr>
        <p:spPr>
          <a:xfrm rot="5400000">
            <a:off x="1029172" y="4237203"/>
            <a:ext cx="4019031" cy="46165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Fideicomiso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CONSASA  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4" name="CuadroTexto 73"/>
          <p:cNvSpPr txBox="1"/>
          <p:nvPr/>
        </p:nvSpPr>
        <p:spPr>
          <a:xfrm rot="5400000">
            <a:off x="3855995" y="4216871"/>
            <a:ext cx="4019031" cy="461655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s-ES" sz="2400" b="1" dirty="0">
                <a:solidFill>
                  <a:srgbClr val="376092"/>
                </a:solidFill>
                <a:latin typeface="Arial Black"/>
                <a:cs typeface="Arial Black"/>
              </a:rPr>
              <a:t>Fideicomiso </a:t>
            </a:r>
            <a:r>
              <a:rPr lang="es-ES" sz="2400" b="1" dirty="0" smtClean="0">
                <a:solidFill>
                  <a:srgbClr val="376092"/>
                </a:solidFill>
                <a:latin typeface="Arial Black"/>
                <a:cs typeface="Arial Black"/>
              </a:rPr>
              <a:t>CONSASA</a:t>
            </a:r>
            <a:endParaRPr lang="es-ES" sz="2400" b="1" dirty="0">
              <a:solidFill>
                <a:srgbClr val="376092"/>
              </a:solidFill>
              <a:latin typeface="Arial Black"/>
              <a:cs typeface="Arial Black"/>
            </a:endParaRPr>
          </a:p>
        </p:txBody>
      </p:sp>
      <p:sp>
        <p:nvSpPr>
          <p:cNvPr id="75" name="Flecha abajo 74"/>
          <p:cNvSpPr/>
          <p:nvPr/>
        </p:nvSpPr>
        <p:spPr>
          <a:xfrm>
            <a:off x="4107636" y="2369167"/>
            <a:ext cx="648072" cy="327763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1" tIns="45715" rIns="91431" bIns="45715"/>
          <a:lstStyle/>
          <a:p>
            <a:endParaRPr lang="es-ES"/>
          </a:p>
        </p:txBody>
      </p:sp>
      <p:sp>
        <p:nvSpPr>
          <p:cNvPr id="76" name="Flecha abajo 75"/>
          <p:cNvSpPr/>
          <p:nvPr/>
        </p:nvSpPr>
        <p:spPr>
          <a:xfrm>
            <a:off x="4136418" y="5561209"/>
            <a:ext cx="720080" cy="360040"/>
          </a:xfrm>
          <a:prstGeom prst="down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1" tIns="45715" rIns="91431" bIns="45715"/>
          <a:lstStyle/>
          <a:p>
            <a:endParaRPr lang="es-ES"/>
          </a:p>
        </p:txBody>
      </p:sp>
      <p:pic>
        <p:nvPicPr>
          <p:cNvPr id="83" name="Imagen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03" y="1336328"/>
            <a:ext cx="1547664" cy="1077385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5"/>
          <a:srcRect b="27385"/>
          <a:stretch/>
        </p:blipFill>
        <p:spPr>
          <a:xfrm>
            <a:off x="867276" y="5070495"/>
            <a:ext cx="1147068" cy="832943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 rotWithShape="1">
          <a:blip r:embed="rId6"/>
          <a:srcRect t="42689" r="33318" b="14590"/>
          <a:stretch/>
        </p:blipFill>
        <p:spPr>
          <a:xfrm>
            <a:off x="7125407" y="6109437"/>
            <a:ext cx="668530" cy="534859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1254" y="2435668"/>
            <a:ext cx="774452" cy="1084233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3358" y="1505415"/>
            <a:ext cx="526825" cy="5532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461E-609A-2F42-941B-585817C1ECD4}" type="slidenum">
              <a:rPr lang="es-ES" smtClean="0"/>
              <a:t>5</a:t>
            </a:fld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2645482" y="6247652"/>
            <a:ext cx="3639219" cy="338544"/>
          </a:xfrm>
          <a:prstGeom prst="rect">
            <a:avLst/>
          </a:prstGeom>
          <a:solidFill>
            <a:schemeClr val="bg1"/>
          </a:solidFill>
        </p:spPr>
        <p:txBody>
          <a:bodyPr wrap="none" lIns="91431" tIns="45715" rIns="91431" bIns="45715">
            <a:spAutoFit/>
          </a:bodyPr>
          <a:lstStyle/>
          <a:p>
            <a:r>
              <a:rPr lang="es-ES_tradnl" sz="1600" b="1" dirty="0" smtClean="0">
                <a:solidFill>
                  <a:srgbClr val="E46C0A"/>
                </a:solidFill>
                <a:latin typeface="Arial"/>
                <a:cs typeface="Arial"/>
              </a:rPr>
              <a:t>Construcción de Ciudad Esperanza</a:t>
            </a:r>
            <a:endParaRPr lang="es-ES" sz="1600" b="1" dirty="0">
              <a:solidFill>
                <a:srgbClr val="E46C0A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5331" y="158717"/>
            <a:ext cx="607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Fideicomiso </a:t>
            </a:r>
            <a:r>
              <a:rPr lang="es-ES_tradnl" sz="3200" dirty="0" smtClean="0">
                <a:solidFill>
                  <a:schemeClr val="accent3">
                    <a:lumMod val="50000"/>
                  </a:schemeClr>
                </a:solidFill>
                <a:latin typeface="Avenir Black"/>
                <a:cs typeface="Avenir Black"/>
              </a:rPr>
              <a:t> </a:t>
            </a: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Avenir Heavy"/>
                <a:cs typeface="Avenir Heavy"/>
              </a:rPr>
              <a:t>Ciudad Esperanza </a:t>
            </a:r>
          </a:p>
          <a:p>
            <a:pPr algn="ctr"/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Avenir Heavy"/>
                <a:cs typeface="Avenir Heavy"/>
              </a:rPr>
              <a:t>CONSASA pone la Tierra y los clientes </a:t>
            </a:r>
          </a:p>
          <a:p>
            <a:pPr algn="ctr"/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Avenir Heavy"/>
                <a:cs typeface="Avenir Heavy"/>
              </a:rPr>
              <a:t>El Aliado pone su fuerza constructiva y 1.6% de Inversión</a:t>
            </a:r>
            <a:endParaRPr lang="es-ES_tradnl" sz="1400" b="1" dirty="0">
              <a:solidFill>
                <a:schemeClr val="accent1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61" y="3735647"/>
            <a:ext cx="1073369" cy="652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72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53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1945" y="420204"/>
            <a:ext cx="6758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Oferta</a:t>
            </a:r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  <a:latin typeface="Avenir Black"/>
                <a:cs typeface="Avenir Black"/>
              </a:rPr>
              <a:t> Inicial del </a:t>
            </a:r>
            <a:r>
              <a:rPr lang="es-ES_tradnl" sz="4000" b="1" dirty="0" smtClean="0">
                <a:solidFill>
                  <a:schemeClr val="accent1">
                    <a:lumMod val="75000"/>
                  </a:schemeClr>
                </a:solidFill>
                <a:latin typeface="Avenir Heavy"/>
                <a:cs typeface="Avenir Heavy"/>
              </a:rPr>
              <a:t>Negocio? </a:t>
            </a:r>
            <a:endParaRPr lang="es-ES_tradnl" sz="4000" b="1" dirty="0">
              <a:solidFill>
                <a:schemeClr val="accent1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01" y="1312160"/>
            <a:ext cx="8309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>
                <a:solidFill>
                  <a:srgbClr val="17375E"/>
                </a:solidFill>
              </a:rPr>
              <a:t>FIDEICOMISO D</a:t>
            </a:r>
            <a:r>
              <a:rPr lang="es-ES_tradnl" dirty="0" smtClean="0">
                <a:solidFill>
                  <a:srgbClr val="17375E"/>
                </a:solidFill>
              </a:rPr>
              <a:t>E</a:t>
            </a:r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 GARANTIA:</a:t>
            </a:r>
          </a:p>
          <a:p>
            <a:pPr algn="just"/>
            <a:endParaRPr lang="es-ES_tradnl" sz="16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just"/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CONSASA/ Ciudad Esperanza:  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Aporta El Proyecto, con ello la Tierra, la garantía para que el Aliado ampare su préstamo interino; Además realizara la tarea del Mercadeo y con ello la obtención de los clientes con los créditos necesarios para cada compañía.</a:t>
            </a:r>
          </a:p>
          <a:p>
            <a:pPr algn="just"/>
            <a:endParaRPr lang="es-ES_tradnl" sz="16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just"/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ALIADO/ Constructor-Desarrollador: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 El aliado deberá de invertir un mínimo de 1,6 % (uno coma seis porciento) del valor de venta del proyecto de vivienda que tomara en ejecución.  </a:t>
            </a:r>
          </a:p>
          <a:p>
            <a:pPr algn="just"/>
            <a:endParaRPr lang="es-ES_tradnl" sz="1600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just"/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Ejemplo 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caso</a:t>
            </a:r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de construcción de </a:t>
            </a:r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350 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casas de </a:t>
            </a:r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L 350,000: 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Si va a construir  </a:t>
            </a:r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350 </a:t>
            </a:r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casas a </a:t>
            </a:r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L 350,000 genera ingresos de 122.5 millones de Lempiras, la inversión que deberá de hacer es del 1,6% o sea Lps 1,960,000.</a:t>
            </a:r>
          </a:p>
          <a:p>
            <a:pPr algn="just"/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s-ES_tradnl" sz="1600" b="1" dirty="0" smtClean="0">
                <a:solidFill>
                  <a:srgbClr val="17375E"/>
                </a:solidFill>
                <a:latin typeface="Arial"/>
                <a:cs typeface="Arial"/>
              </a:rPr>
              <a:t>Inversión = 350,000 x 350 = 122,500,000 x 1,6%= 1,960,000</a:t>
            </a:r>
          </a:p>
          <a:p>
            <a:pPr algn="ctr"/>
            <a:endParaRPr lang="es-ES_tradnl" sz="16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es-ES_tradnl" sz="1600" dirty="0" smtClean="0">
                <a:solidFill>
                  <a:srgbClr val="17375E"/>
                </a:solidFill>
                <a:latin typeface="Arial"/>
                <a:cs typeface="Arial"/>
              </a:rPr>
              <a:t>El constructor  puede considerar una utilidad de 15%  a 22% dependiendo de su sistema constructivo y el modelo de viviendas.</a:t>
            </a:r>
          </a:p>
          <a:p>
            <a:pPr algn="ctr"/>
            <a:endParaRPr lang="es-ES_tradnl" sz="1600" b="1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algn="ctr"/>
            <a:r>
              <a:rPr lang="es-ES_tradnl" sz="1400" dirty="0" smtClean="0">
                <a:solidFill>
                  <a:srgbClr val="17375E"/>
                </a:solidFill>
                <a:latin typeface="Arial"/>
                <a:cs typeface="Arial"/>
              </a:rPr>
              <a:t>Si desea solo desea hacer 100 casas pero de Lps 650,000 debe de usar el mismo razonamiento</a:t>
            </a:r>
            <a:endParaRPr lang="es-ES_tradnl" sz="1400" dirty="0">
              <a:solidFill>
                <a:srgbClr val="17375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8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966" y="563673"/>
            <a:ext cx="8595151" cy="4555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376092"/>
                </a:solidFill>
                <a:latin typeface="Avenir Book"/>
                <a:cs typeface="Avenir Book"/>
              </a:rPr>
              <a:t>Ayudamos a gestionamos el Crédito de los Socios Constructores e </a:t>
            </a:r>
          </a:p>
          <a:p>
            <a:pPr algn="ctr"/>
            <a:r>
              <a:rPr lang="es-ES_tradnl" sz="2000" dirty="0">
                <a:solidFill>
                  <a:srgbClr val="376092"/>
                </a:solidFill>
                <a:latin typeface="Avenir Book"/>
                <a:cs typeface="Avenir Book"/>
              </a:rPr>
              <a:t>I</a:t>
            </a:r>
            <a:r>
              <a:rPr lang="es-ES_tradnl" sz="2000" dirty="0" smtClean="0">
                <a:solidFill>
                  <a:srgbClr val="376092"/>
                </a:solidFill>
                <a:latin typeface="Avenir Book"/>
                <a:cs typeface="Avenir Book"/>
              </a:rPr>
              <a:t>nversionistas en Los Proyectos de Generación de Empleo ante la </a:t>
            </a:r>
          </a:p>
          <a:p>
            <a:pPr algn="ctr"/>
            <a:r>
              <a:rPr lang="es-ES_tradnl" sz="2000" dirty="0" smtClean="0">
                <a:solidFill>
                  <a:srgbClr val="376092"/>
                </a:solidFill>
                <a:latin typeface="Avenir Book"/>
                <a:cs typeface="Avenir Book"/>
              </a:rPr>
              <a:t>Banca Nacional e Internacional</a:t>
            </a:r>
            <a:endParaRPr lang="es-ES_tradnl" sz="8000" dirty="0" smtClean="0">
              <a:solidFill>
                <a:srgbClr val="376092"/>
              </a:solidFill>
              <a:latin typeface="Avenir Book"/>
              <a:cs typeface="Avenir Book"/>
            </a:endParaRPr>
          </a:p>
          <a:p>
            <a:pPr algn="ctr"/>
            <a:endParaRPr lang="es-ES_tradnl" sz="11500" dirty="0" smtClean="0">
              <a:solidFill>
                <a:schemeClr val="accent3">
                  <a:lumMod val="50000"/>
                </a:schemeClr>
              </a:solidFill>
              <a:latin typeface="Avenir Book"/>
              <a:cs typeface="Avenir Book"/>
            </a:endParaRPr>
          </a:p>
          <a:p>
            <a:pPr algn="ctr"/>
            <a:r>
              <a:rPr lang="es-ES_tradnl" sz="11500" dirty="0" smtClean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City </a:t>
            </a:r>
            <a:r>
              <a:rPr lang="es-ES_tradnl" sz="11500" dirty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of </a:t>
            </a:r>
            <a:r>
              <a:rPr lang="es-ES_tradnl" sz="115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11874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80"/>
    </mc:Choice>
    <mc:Fallback xmlns="">
      <p:transition xmlns:p14="http://schemas.microsoft.com/office/powerpoint/2010/main" advTm="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337"/>
            <a:ext cx="8229600" cy="87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" dirty="0" smtClean="0">
                <a:solidFill>
                  <a:srgbClr val="376092"/>
                </a:solidFill>
                <a:latin typeface="Arial"/>
                <a:cs typeface="Arial"/>
              </a:rPr>
              <a:t>Fin de Propuesta Financiera</a:t>
            </a:r>
          </a:p>
        </p:txBody>
      </p:sp>
    </p:spTree>
    <p:extLst>
      <p:ext uri="{BB962C8B-B14F-4D97-AF65-F5344CB8AC3E}">
        <p14:creationId xmlns:p14="http://schemas.microsoft.com/office/powerpoint/2010/main" val="40463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37" y="450452"/>
            <a:ext cx="8104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solidFill>
                  <a:srgbClr val="17375E"/>
                </a:solidFill>
                <a:latin typeface="Arial"/>
                <a:cs typeface="Arial"/>
              </a:rPr>
              <a:t>ONG: 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Debido a que vender casas de interés social genera un aporte muy importante para el país, la alianza podría concretarse en una entidad (Organismo No Gubernamental / ONG) de propósito especifico para construir el numero de casas que el ALIADO decida y pagar los impuestos de una ONG. </a:t>
            </a:r>
            <a:endParaRPr lang="es-ES_tradnl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837" y="2133626"/>
            <a:ext cx="8104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solidFill>
                  <a:srgbClr val="17375E"/>
                </a:solidFill>
                <a:latin typeface="Arial"/>
                <a:cs typeface="Arial"/>
              </a:rPr>
              <a:t>CONSASA: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Provides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Trust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fund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land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as a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guarantee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which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initial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vehicle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which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credit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is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obtained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besides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Project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itself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ranging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design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strategic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vision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strategic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plan,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studies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permits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and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licenses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;  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Also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handle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or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Project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management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of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mega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project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;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Exercising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authority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in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order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to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ensure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success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of City of Hope. –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For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it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will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sign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more tan 32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agreements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various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parties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or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entities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; 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from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Police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Transporters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eighbors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>
                <a:solidFill>
                  <a:srgbClr val="17375E"/>
                </a:solidFill>
                <a:latin typeface="Arial"/>
                <a:cs typeface="Arial"/>
              </a:rPr>
              <a:t>R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esidents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</a:t>
            </a:r>
            <a:r>
              <a:rPr lang="es-ES_tradnl" dirty="0" err="1">
                <a:solidFill>
                  <a:srgbClr val="17375E"/>
                </a:solidFill>
                <a:latin typeface="Arial"/>
                <a:cs typeface="Arial"/>
              </a:rPr>
              <a:t>C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ommercials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Banks,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Commercial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Attaches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,, </a:t>
            </a:r>
            <a:r>
              <a:rPr lang="es-ES_tradnl" dirty="0">
                <a:solidFill>
                  <a:srgbClr val="17375E"/>
                </a:solidFill>
                <a:latin typeface="Arial"/>
                <a:cs typeface="Arial"/>
              </a:rPr>
              <a:t>Cooperantes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Governments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, etc.;  and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ensure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compliance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with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Plan and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Strategic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dirty="0" err="1" smtClean="0">
                <a:solidFill>
                  <a:srgbClr val="17375E"/>
                </a:solidFill>
                <a:latin typeface="Arial"/>
                <a:cs typeface="Arial"/>
              </a:rPr>
              <a:t>vision</a:t>
            </a:r>
            <a:r>
              <a:rPr lang="es-ES_tradnl" dirty="0" smtClean="0">
                <a:solidFill>
                  <a:srgbClr val="17375E"/>
                </a:solidFill>
                <a:latin typeface="Arial"/>
                <a:cs typeface="Arial"/>
              </a:rPr>
              <a:t>. _ </a:t>
            </a:r>
            <a:r>
              <a:rPr lang="es-ES_tradnl" b="1" dirty="0" err="1" smtClean="0">
                <a:solidFill>
                  <a:srgbClr val="17375E"/>
                </a:solidFill>
                <a:latin typeface="Arial"/>
                <a:cs typeface="Arial"/>
              </a:rPr>
              <a:t>Being</a:t>
            </a:r>
            <a:r>
              <a:rPr lang="es-ES_tradnl" b="1" dirty="0" smtClean="0">
                <a:solidFill>
                  <a:srgbClr val="17375E"/>
                </a:solidFill>
                <a:latin typeface="Arial"/>
                <a:cs typeface="Arial"/>
              </a:rPr>
              <a:t> fundamental </a:t>
            </a:r>
            <a:r>
              <a:rPr lang="es-ES_tradnl" b="1" dirty="0" err="1" smtClean="0">
                <a:solidFill>
                  <a:srgbClr val="17375E"/>
                </a:solidFill>
                <a:latin typeface="Arial"/>
                <a:cs typeface="Arial"/>
              </a:rPr>
              <a:t>part</a:t>
            </a:r>
            <a:r>
              <a:rPr lang="es-ES_tradnl" b="1" dirty="0" smtClean="0">
                <a:solidFill>
                  <a:srgbClr val="17375E"/>
                </a:solidFill>
                <a:latin typeface="Arial"/>
                <a:cs typeface="Arial"/>
              </a:rPr>
              <a:t> of </a:t>
            </a:r>
            <a:r>
              <a:rPr lang="es-ES_tradnl" b="1" dirty="0" err="1" smtClean="0">
                <a:solidFill>
                  <a:srgbClr val="17375E"/>
                </a:solidFill>
                <a:latin typeface="Arial"/>
                <a:cs typeface="Arial"/>
              </a:rPr>
              <a:t>this</a:t>
            </a:r>
            <a:r>
              <a:rPr lang="es-ES_tradnl" b="1" dirty="0" smtClean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lang="es-ES_tradnl" b="1" dirty="0" err="1" smtClean="0">
                <a:solidFill>
                  <a:srgbClr val="17375E"/>
                </a:solidFill>
                <a:latin typeface="Arial"/>
                <a:cs typeface="Arial"/>
              </a:rPr>
              <a:t>the</a:t>
            </a:r>
            <a:r>
              <a:rPr lang="es-ES_tradnl" b="1" dirty="0" smtClean="0">
                <a:solidFill>
                  <a:srgbClr val="17375E"/>
                </a:solidFill>
                <a:latin typeface="Arial"/>
                <a:cs typeface="Arial"/>
              </a:rPr>
              <a:t> Master Plan and Management of Marketing and Sales.</a:t>
            </a:r>
            <a:endParaRPr lang="es-ES_tradnl" sz="6600" b="1" dirty="0">
              <a:solidFill>
                <a:srgbClr val="17375E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090" y="5610519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Avenir Book"/>
                <a:cs typeface="Avenir Book"/>
              </a:rPr>
              <a:t>City of </a:t>
            </a:r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19882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1354</Words>
  <Application>Microsoft Office PowerPoint</Application>
  <PresentationFormat>全屏显示(4:3)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Theme</vt:lpstr>
      <vt:lpstr>Terreno de CONSASA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Urbanisa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Gallopp</dc:creator>
  <cp:lastModifiedBy>郑艳霞</cp:lastModifiedBy>
  <cp:revision>380</cp:revision>
  <cp:lastPrinted>2015-02-04T06:05:47Z</cp:lastPrinted>
  <dcterms:created xsi:type="dcterms:W3CDTF">2015-01-19T01:39:57Z</dcterms:created>
  <dcterms:modified xsi:type="dcterms:W3CDTF">2015-07-03T01:45:15Z</dcterms:modified>
</cp:coreProperties>
</file>